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131229-5228-4DF7-8ED4-CF53EC33CB19}" v="3" dt="2025-10-17T22:33:20.2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80" autoAdjust="0"/>
    <p:restoredTop sz="97416" autoAdjust="0"/>
  </p:normalViewPr>
  <p:slideViewPr>
    <p:cSldViewPr snapToGrid="0">
      <p:cViewPr varScale="1">
        <p:scale>
          <a:sx n="110" d="100"/>
          <a:sy n="110" d="100"/>
        </p:scale>
        <p:origin x="419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ki Kim" userId="5cb03276940f2ddd" providerId="LiveId" clId="{EA639322-3350-41FB-96AB-A70D248E0CDF}"/>
    <pc:docChg chg="custSel addSld modSld">
      <pc:chgData name="Inki Kim" userId="5cb03276940f2ddd" providerId="LiveId" clId="{EA639322-3350-41FB-96AB-A70D248E0CDF}" dt="2025-10-25T12:34:14.635" v="752" actId="14100"/>
      <pc:docMkLst>
        <pc:docMk/>
      </pc:docMkLst>
      <pc:sldChg chg="addSp delSp modSp mod">
        <pc:chgData name="Inki Kim" userId="5cb03276940f2ddd" providerId="LiveId" clId="{EA639322-3350-41FB-96AB-A70D248E0CDF}" dt="2025-10-18T02:04:45.845" v="751" actId="21"/>
        <pc:sldMkLst>
          <pc:docMk/>
          <pc:sldMk cId="291234788" sldId="258"/>
        </pc:sldMkLst>
        <pc:spChg chg="add mod">
          <ac:chgData name="Inki Kim" userId="5cb03276940f2ddd" providerId="LiveId" clId="{EA639322-3350-41FB-96AB-A70D248E0CDF}" dt="2025-10-18T02:04:45.845" v="751" actId="21"/>
          <ac:spMkLst>
            <pc:docMk/>
            <pc:sldMk cId="291234788" sldId="258"/>
            <ac:spMk id="4" creationId="{62300F81-B40E-B302-7998-62825E815DA0}"/>
          </ac:spMkLst>
        </pc:spChg>
        <pc:spChg chg="mod">
          <ac:chgData name="Inki Kim" userId="5cb03276940f2ddd" providerId="LiveId" clId="{EA639322-3350-41FB-96AB-A70D248E0CDF}" dt="2025-10-17T22:22:50.036" v="100" actId="122"/>
          <ac:spMkLst>
            <pc:docMk/>
            <pc:sldMk cId="291234788" sldId="258"/>
            <ac:spMk id="8" creationId="{5C81E56E-3A6A-CFFD-5F5F-2E8E1AB9413B}"/>
          </ac:spMkLst>
        </pc:spChg>
        <pc:graphicFrameChg chg="add mod modGraphic">
          <ac:chgData name="Inki Kim" userId="5cb03276940f2ddd" providerId="LiveId" clId="{EA639322-3350-41FB-96AB-A70D248E0CDF}" dt="2025-10-17T22:36:54.763" v="750" actId="20577"/>
          <ac:graphicFrameMkLst>
            <pc:docMk/>
            <pc:sldMk cId="291234788" sldId="258"/>
            <ac:graphicFrameMk id="2" creationId="{72B36198-BFD8-8BED-0E42-A821BF879A27}"/>
          </ac:graphicFrameMkLst>
        </pc:graphicFrameChg>
      </pc:sldChg>
      <pc:sldChg chg="addSp modSp new mod">
        <pc:chgData name="Inki Kim" userId="5cb03276940f2ddd" providerId="LiveId" clId="{EA639322-3350-41FB-96AB-A70D248E0CDF}" dt="2025-10-25T12:34:14.635" v="752" actId="14100"/>
        <pc:sldMkLst>
          <pc:docMk/>
          <pc:sldMk cId="887042395" sldId="259"/>
        </pc:sldMkLst>
        <pc:picChg chg="add mod">
          <ac:chgData name="Inki Kim" userId="5cb03276940f2ddd" providerId="LiveId" clId="{EA639322-3350-41FB-96AB-A70D248E0CDF}" dt="2025-10-25T12:34:14.635" v="752" actId="14100"/>
          <ac:picMkLst>
            <pc:docMk/>
            <pc:sldMk cId="887042395" sldId="259"/>
            <ac:picMk id="7" creationId="{156CA508-49C8-9A40-DC74-1592CDB6244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3D57E-17BD-4971-86FA-8E013C1EDA3E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DA470-1114-4626-BEB0-7DF66F3E3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17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9FD4-64CD-4F5A-A508-6E349F18E854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47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8D50-8B4E-4D59-8DA5-711D6BFB4805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54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B779-38A1-44D6-B22B-9099DA827D5E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DAAD-31C8-4B5D-B15B-08E7C440F094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Copyright 2025. </a:t>
            </a:r>
            <a:r>
              <a:rPr lang="ko-KR" altLang="en-US" dirty="0" err="1"/>
              <a:t>인기단지내공인중개사</a:t>
            </a:r>
            <a:r>
              <a:rPr lang="en-US" altLang="ko-KR" dirty="0"/>
              <a:t>. </a:t>
            </a:r>
            <a:r>
              <a:rPr lang="ko-KR" altLang="en-US" dirty="0"/>
              <a:t>본 자료의 무단 복제</a:t>
            </a:r>
            <a:r>
              <a:rPr lang="en-US" altLang="ko-KR" dirty="0"/>
              <a:t>.</a:t>
            </a:r>
            <a:r>
              <a:rPr lang="ko-KR" altLang="en-US" dirty="0"/>
              <a:t>배포를 금합니다</a:t>
            </a:r>
            <a:r>
              <a:rPr lang="en-US" altLang="ko-KR" dirty="0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4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7439" y="1489536"/>
            <a:ext cx="3048699" cy="754078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489536"/>
            <a:ext cx="3048698" cy="754078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04AFE-E2BB-4E51-9EF6-B6A8C4B37852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5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CE7-9A13-41D2-AAB7-63FEEEF67401}" type="datetime1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6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72FCA-6F29-47BD-8ED4-AAD1658615AA}" type="datetime1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5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115C4-87A7-4201-A56B-8B78F0BD16B3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633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47A52-BD39-4980-B211-4C8766FD33A3}" type="datetime1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8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4"/>
            <a:ext cx="3471863" cy="70396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4C707-2F58-4047-949B-3559E0F97C5E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68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4"/>
            <a:ext cx="3471863" cy="703968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C8E27-2D8C-475E-B4FD-D4800FF6D35F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65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7439" y="527407"/>
            <a:ext cx="6183123" cy="717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7439" y="1506993"/>
            <a:ext cx="6183123" cy="7534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7439" y="9378594"/>
            <a:ext cx="582848" cy="3302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D62125-40A3-4E9A-BFC7-51934AC45BA0}" type="datetime1">
              <a:rPr lang="en-US" smtClean="0"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6122" y="9378594"/>
            <a:ext cx="3745757" cy="3302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altLang="ko-KR">
                <a:solidFill>
                  <a:schemeClr val="tx1">
                    <a:lumMod val="50000"/>
                    <a:lumOff val="50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Copyright 2025. </a:t>
            </a:r>
            <a:r>
              <a:rPr lang="ko-KR" altLang="en-US">
                <a:solidFill>
                  <a:schemeClr val="tx1">
                    <a:lumMod val="50000"/>
                    <a:lumOff val="50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인기단지내공인중개사</a:t>
            </a:r>
            <a:r>
              <a:rPr lang="en-US" altLang="ko-KR">
                <a:solidFill>
                  <a:schemeClr val="tx1">
                    <a:lumMod val="50000"/>
                    <a:lumOff val="50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. </a:t>
            </a:r>
            <a:r>
              <a:rPr lang="ko-KR" altLang="en-US">
                <a:solidFill>
                  <a:schemeClr val="tx1">
                    <a:lumMod val="50000"/>
                    <a:lumOff val="50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본 자료의 무단 복제</a:t>
            </a:r>
            <a:r>
              <a:rPr lang="en-US" altLang="ko-KR">
                <a:solidFill>
                  <a:schemeClr val="tx1">
                    <a:lumMod val="50000"/>
                    <a:lumOff val="50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.</a:t>
            </a:r>
            <a:r>
              <a:rPr lang="ko-KR" altLang="en-US">
                <a:solidFill>
                  <a:schemeClr val="tx1">
                    <a:lumMod val="50000"/>
                    <a:lumOff val="50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배포를 금합니다</a:t>
            </a:r>
            <a:r>
              <a:rPr lang="en-US" altLang="ko-KR">
                <a:solidFill>
                  <a:schemeClr val="tx1">
                    <a:lumMod val="50000"/>
                    <a:lumOff val="50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.</a:t>
            </a:r>
            <a:endParaRPr lang="en-US" sz="800" dirty="0">
              <a:solidFill>
                <a:schemeClr val="tx1">
                  <a:lumMod val="50000"/>
                  <a:lumOff val="50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6924" y="9378594"/>
            <a:ext cx="792280" cy="3302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192C19-3648-4CB8-B61D-70F7CC4E5F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48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바탕" panose="02030600000101010101" pitchFamily="18" charset="-127"/>
          <a:ea typeface="바탕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3"/>
        </a:buBlip>
        <a:defRPr sz="1600" b="0" kern="1200">
          <a:solidFill>
            <a:schemeClr val="tx1"/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1pPr>
      <a:lvl2pPr marL="269875" indent="-1397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1200" b="0" kern="1200">
          <a:solidFill>
            <a:schemeClr val="tx1"/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2pPr>
      <a:lvl3pPr marL="358775" indent="-1397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5"/>
        </a:buBlip>
        <a:defRPr sz="1200" b="0" kern="1200">
          <a:solidFill>
            <a:schemeClr val="tx1"/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3pPr>
      <a:lvl4pPr marL="447675" indent="-136525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6"/>
        </a:buBlip>
        <a:defRPr sz="1100" b="0" kern="1200">
          <a:solidFill>
            <a:schemeClr val="tx1"/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4pPr>
      <a:lvl5pPr marL="539750" indent="-139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50" b="0" kern="1200">
          <a:solidFill>
            <a:schemeClr val="tx1"/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>
            <a:extLst>
              <a:ext uri="{FF2B5EF4-FFF2-40B4-BE49-F238E27FC236}">
                <a16:creationId xmlns:a16="http://schemas.microsoft.com/office/drawing/2014/main" id="{5C81E56E-3A6A-CFFD-5F5F-2E8E1AB9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/>
              <a:t>[</a:t>
            </a:r>
            <a:r>
              <a:rPr lang="ko-KR" altLang="en-US" dirty="0"/>
              <a:t>풀이</a:t>
            </a:r>
            <a:r>
              <a:rPr lang="en-US" altLang="ko-KR" dirty="0"/>
              <a:t>] 2025. 10. 15 </a:t>
            </a:r>
            <a:r>
              <a:rPr lang="ko-KR" altLang="en-US" dirty="0"/>
              <a:t>주택시장 안정화 대책</a:t>
            </a:r>
            <a:br>
              <a:rPr lang="en-US" altLang="ko-KR" dirty="0"/>
            </a:br>
            <a:r>
              <a:rPr lang="en-US" altLang="ko-KR" dirty="0"/>
              <a:t>{</a:t>
            </a:r>
            <a:r>
              <a:rPr lang="ko-KR" altLang="en-US" dirty="0"/>
              <a:t>주택수요 관리 강화</a:t>
            </a:r>
            <a:r>
              <a:rPr lang="en-US" altLang="ko-KR" dirty="0"/>
              <a:t>}</a:t>
            </a:r>
            <a:endParaRPr lang="en-US" dirty="0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32F823A-5318-78B5-7E6E-73F36ABD3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04AFE-E2BB-4E51-9EF6-B6A8C4B37852}" type="datetime1">
              <a:rPr lang="en-US" smtClean="0"/>
              <a:t>10/25/2025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8656D78-D796-DB1D-7A33-29F529EFE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8B406AD-2FBB-B3EA-F153-591170AE0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1</a:t>
            </a:fld>
            <a:endParaRPr lang="en-US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2300F81-B40E-B302-7998-62825E815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ko-KR" altLang="en-US" dirty="0"/>
              <a:t>대출</a:t>
            </a:r>
            <a:endParaRPr lang="en-US" altLang="ko-KR" dirty="0"/>
          </a:p>
          <a:p>
            <a:pPr lvl="1"/>
            <a:r>
              <a:rPr lang="ko-KR" altLang="en-US" dirty="0" err="1"/>
              <a:t>주담대</a:t>
            </a:r>
            <a:r>
              <a:rPr lang="ko-KR" altLang="en-US" dirty="0"/>
              <a:t> </a:t>
            </a:r>
            <a:r>
              <a:rPr lang="en-US" altLang="ko-KR" dirty="0"/>
              <a:t>LTV : </a:t>
            </a:r>
            <a:r>
              <a:rPr lang="ko-KR" altLang="en-US" dirty="0"/>
              <a:t>무주택</a:t>
            </a:r>
            <a:r>
              <a:rPr lang="en-US" altLang="ko-KR" dirty="0"/>
              <a:t>(</a:t>
            </a:r>
            <a:r>
              <a:rPr lang="ko-KR" altLang="en-US" dirty="0"/>
              <a:t>처분조건부 </a:t>
            </a:r>
            <a:r>
              <a:rPr lang="en-US" altLang="ko-KR" dirty="0"/>
              <a:t>1</a:t>
            </a:r>
            <a:r>
              <a:rPr lang="ko-KR" altLang="en-US" dirty="0"/>
              <a:t>주택 포함</a:t>
            </a:r>
            <a:r>
              <a:rPr lang="en-US" altLang="ko-KR" dirty="0"/>
              <a:t>) 40%. </a:t>
            </a:r>
            <a:r>
              <a:rPr lang="ko-KR" altLang="en-US" dirty="0" err="1"/>
              <a:t>유주택</a:t>
            </a:r>
            <a:r>
              <a:rPr lang="ko-KR" altLang="en-US" dirty="0"/>
              <a:t> </a:t>
            </a:r>
            <a:r>
              <a:rPr lang="en-US" altLang="ko-KR" dirty="0"/>
              <a:t>0%</a:t>
            </a:r>
          </a:p>
          <a:p>
            <a:pPr lvl="1"/>
            <a:r>
              <a:rPr lang="ko-KR" altLang="en-US" dirty="0" err="1"/>
              <a:t>주담대</a:t>
            </a:r>
            <a:endParaRPr lang="en-US" dirty="0"/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2B36198-BFD8-8BED-0E42-A821BF879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68636"/>
              </p:ext>
            </p:extLst>
          </p:nvPr>
        </p:nvGraphicFramePr>
        <p:xfrm>
          <a:off x="497712" y="3429000"/>
          <a:ext cx="5862576" cy="4297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9366">
                  <a:extLst>
                    <a:ext uri="{9D8B030D-6E8A-4147-A177-3AD203B41FA5}">
                      <a16:colId xmlns:a16="http://schemas.microsoft.com/office/drawing/2014/main" val="3164809035"/>
                    </a:ext>
                  </a:extLst>
                </a:gridCol>
                <a:gridCol w="468775">
                  <a:extLst>
                    <a:ext uri="{9D8B030D-6E8A-4147-A177-3AD203B41FA5}">
                      <a16:colId xmlns:a16="http://schemas.microsoft.com/office/drawing/2014/main" val="68012540"/>
                    </a:ext>
                  </a:extLst>
                </a:gridCol>
                <a:gridCol w="804441">
                  <a:extLst>
                    <a:ext uri="{9D8B030D-6E8A-4147-A177-3AD203B41FA5}">
                      <a16:colId xmlns:a16="http://schemas.microsoft.com/office/drawing/2014/main" val="3163897337"/>
                    </a:ext>
                  </a:extLst>
                </a:gridCol>
                <a:gridCol w="2031357">
                  <a:extLst>
                    <a:ext uri="{9D8B030D-6E8A-4147-A177-3AD203B41FA5}">
                      <a16:colId xmlns:a16="http://schemas.microsoft.com/office/drawing/2014/main" val="209638479"/>
                    </a:ext>
                  </a:extLst>
                </a:gridCol>
                <a:gridCol w="827590">
                  <a:extLst>
                    <a:ext uri="{9D8B030D-6E8A-4147-A177-3AD203B41FA5}">
                      <a16:colId xmlns:a16="http://schemas.microsoft.com/office/drawing/2014/main" val="3724344725"/>
                    </a:ext>
                  </a:extLst>
                </a:gridCol>
                <a:gridCol w="1441047">
                  <a:extLst>
                    <a:ext uri="{9D8B030D-6E8A-4147-A177-3AD203B41FA5}">
                      <a16:colId xmlns:a16="http://schemas.microsoft.com/office/drawing/2014/main" val="726558258"/>
                    </a:ext>
                  </a:extLst>
                </a:gridCol>
              </a:tblGrid>
              <a:tr h="200105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3387941"/>
                  </a:ext>
                </a:extLst>
              </a:tr>
              <a:tr h="233115">
                <a:tc rowSpan="10">
                  <a:txBody>
                    <a:bodyPr/>
                    <a:lstStyle/>
                    <a:p>
                      <a:pPr algn="ctr"/>
                      <a:r>
                        <a:rPr lang="ko-KR" altLang="en-US" sz="1000" dirty="0"/>
                        <a:t>가계대출</a:t>
                      </a:r>
                      <a:endParaRPr lang="en-US" sz="1000" dirty="0"/>
                    </a:p>
                  </a:txBody>
                  <a:tcPr anchor="ctr"/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ko-KR" altLang="en-US" sz="1000" dirty="0"/>
                        <a:t>주택구입목적</a:t>
                      </a:r>
                      <a:endParaRPr lang="en-US" altLang="ko-KR" sz="1000" dirty="0"/>
                    </a:p>
                    <a:p>
                      <a:pPr algn="ctr"/>
                      <a:r>
                        <a:rPr lang="ko-KR" altLang="en-US" sz="1000" dirty="0" err="1"/>
                        <a:t>주담대</a:t>
                      </a:r>
                      <a:endParaRPr lang="en-US" sz="1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LTV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000" dirty="0"/>
                        <a:t>무주택 </a:t>
                      </a:r>
                      <a:r>
                        <a:rPr lang="en-US" altLang="ko-KR" sz="1000" dirty="0"/>
                        <a:t>(</a:t>
                      </a:r>
                      <a:r>
                        <a:rPr lang="ko-KR" altLang="en-US" sz="1000" dirty="0"/>
                        <a:t>처분조건부 </a:t>
                      </a:r>
                      <a:r>
                        <a:rPr lang="en-US" altLang="ko-KR" sz="1000" dirty="0"/>
                        <a:t>1</a:t>
                      </a:r>
                      <a:r>
                        <a:rPr lang="ko-KR" altLang="en-US" sz="1000" dirty="0"/>
                        <a:t>주택 포함</a:t>
                      </a:r>
                      <a:r>
                        <a:rPr lang="en-US" altLang="ko-KR" sz="1000" dirty="0"/>
                        <a:t>)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046116"/>
                  </a:ext>
                </a:extLst>
              </a:tr>
              <a:tr h="200105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o-KR" altLang="en-US" sz="1000" dirty="0" err="1"/>
                        <a:t>유주택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1572250"/>
                  </a:ext>
                </a:extLst>
              </a:tr>
              <a:tr h="200105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ko-KR" altLang="en-US" sz="1000" dirty="0"/>
                        <a:t>최대한도</a:t>
                      </a:r>
                      <a:endParaRPr lang="en-US" sz="10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6</a:t>
                      </a:r>
                      <a:r>
                        <a:rPr lang="ko-KR" altLang="en-US" sz="1000" dirty="0"/>
                        <a:t>개월 이내 전입 의무</a:t>
                      </a:r>
                      <a:r>
                        <a:rPr lang="en-US" altLang="ko-KR" sz="1000" dirty="0"/>
                        <a:t>. </a:t>
                      </a:r>
                      <a:r>
                        <a:rPr lang="ko-KR" altLang="en-US" sz="1000" dirty="0"/>
                        <a:t>최대 만기 </a:t>
                      </a:r>
                      <a:r>
                        <a:rPr lang="en-US" altLang="ko-KR" sz="1000" dirty="0"/>
                        <a:t>30</a:t>
                      </a:r>
                      <a:r>
                        <a:rPr lang="ko-KR" altLang="en-US" sz="1000" dirty="0"/>
                        <a:t>년</a:t>
                      </a:r>
                      <a:endParaRPr lang="en-US" sz="1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8395253"/>
                  </a:ext>
                </a:extLst>
              </a:tr>
              <a:tr h="200105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000" dirty="0"/>
                        <a:t>15</a:t>
                      </a:r>
                      <a:r>
                        <a:rPr lang="ko-KR" altLang="en-US" sz="1000" dirty="0"/>
                        <a:t>억 이하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  <a:r>
                        <a:rPr lang="ko-KR" altLang="en-US" sz="1000" dirty="0"/>
                        <a:t>억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0384781"/>
                  </a:ext>
                </a:extLst>
              </a:tr>
              <a:tr h="200105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000" dirty="0"/>
                        <a:t>15</a:t>
                      </a:r>
                      <a:r>
                        <a:rPr lang="ko-KR" altLang="en-US" sz="1000" dirty="0"/>
                        <a:t>억</a:t>
                      </a:r>
                      <a:r>
                        <a:rPr lang="en-US" sz="1000" dirty="0"/>
                        <a:t>~25</a:t>
                      </a:r>
                      <a:r>
                        <a:rPr lang="ko-KR" altLang="en-US" sz="1000" dirty="0"/>
                        <a:t>억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  <a:r>
                        <a:rPr lang="ko-KR" altLang="en-US" sz="1000" dirty="0"/>
                        <a:t>억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4687066"/>
                  </a:ext>
                </a:extLst>
              </a:tr>
              <a:tr h="200105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en-US" sz="1000" dirty="0"/>
                        <a:t>25</a:t>
                      </a:r>
                      <a:r>
                        <a:rPr lang="ko-KR" altLang="en-US" sz="1000" dirty="0"/>
                        <a:t>억 초과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  <a:r>
                        <a:rPr lang="ko-KR" altLang="en-US" sz="1000" dirty="0"/>
                        <a:t>억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0881308"/>
                  </a:ext>
                </a:extLst>
              </a:tr>
              <a:tr h="200105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/>
                        <a:t>생애최초 </a:t>
                      </a:r>
                      <a:r>
                        <a:rPr lang="en-US" altLang="ko-KR" sz="1000" dirty="0"/>
                        <a:t>LTV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70%. 6</a:t>
                      </a:r>
                      <a:r>
                        <a:rPr lang="ko-KR" altLang="en-US" sz="1000" dirty="0"/>
                        <a:t>개월 이내 전입 의무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6549875"/>
                  </a:ext>
                </a:extLst>
              </a:tr>
              <a:tr h="200105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497942"/>
                  </a:ext>
                </a:extLst>
              </a:tr>
              <a:tr h="200105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137085"/>
                  </a:ext>
                </a:extLst>
              </a:tr>
              <a:tr h="200105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5288346"/>
                  </a:ext>
                </a:extLst>
              </a:tr>
              <a:tr h="200105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693117"/>
                  </a:ext>
                </a:extLst>
              </a:tr>
              <a:tr h="200105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1581153"/>
                  </a:ext>
                </a:extLst>
              </a:tr>
              <a:tr h="200105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4437188"/>
                  </a:ext>
                </a:extLst>
              </a:tr>
              <a:tr h="200105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1191125"/>
                  </a:ext>
                </a:extLst>
              </a:tr>
              <a:tr h="200105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3898122"/>
                  </a:ext>
                </a:extLst>
              </a:tr>
              <a:tr h="200105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2926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23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DDF3AB-A41D-5B94-AD59-80939BD3E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58FFC1D-2D3E-A4CE-C041-5200CAE53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115C4-87A7-4201-A56B-8B78F0BD16B3}" type="datetime1">
              <a:rPr lang="en-US" smtClean="0"/>
              <a:t>10/25/2025</a:t>
            </a:fld>
            <a:endParaRPr 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CBF9887-65DC-85A8-52C0-26D00582E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Copyright 2025. </a:t>
            </a:r>
            <a:r>
              <a:rPr lang="ko-KR" altLang="en-US"/>
              <a:t>인기단지내공인중개사</a:t>
            </a:r>
            <a:r>
              <a:rPr lang="en-US" altLang="ko-KR"/>
              <a:t>. </a:t>
            </a:r>
            <a:r>
              <a:rPr lang="ko-KR" altLang="en-US"/>
              <a:t>본 자료의 무단 복제</a:t>
            </a:r>
            <a:r>
              <a:rPr lang="en-US" altLang="ko-KR"/>
              <a:t>.</a:t>
            </a:r>
            <a:r>
              <a:rPr lang="ko-KR" altLang="en-US"/>
              <a:t>배포를 금합니다</a:t>
            </a:r>
            <a:r>
              <a:rPr lang="en-US" altLang="ko-KR"/>
              <a:t>.</a:t>
            </a:r>
            <a:endParaRPr 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85B118E-8CD2-7DB5-0680-D757CBA1A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63692-A6E0-4939-82F3-A340B167E88A}" type="slidenum">
              <a:rPr lang="en-US" smtClean="0"/>
              <a:t>2</a:t>
            </a:fld>
            <a:endParaRPr lang="en-US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156CA508-49C8-9A40-DC74-1592CDB62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024" y="127594"/>
            <a:ext cx="4137952" cy="965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042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임대차계약시주의사항.potx" id="{B10DCE72-59C2-40B1-A13F-582E424C23A5}" vid="{4467FFBE-C6C7-47DB-8970-BEEDE8577C4E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KK-고객PT-양식</Template>
  <TotalTime>226</TotalTime>
  <Words>117</Words>
  <Application>Microsoft Office PowerPoint</Application>
  <PresentationFormat>A4 용지(210x297mm)</PresentationFormat>
  <Paragraphs>29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바탕</vt:lpstr>
      <vt:lpstr>Aptos</vt:lpstr>
      <vt:lpstr>Arial</vt:lpstr>
      <vt:lpstr>Office 테마</vt:lpstr>
      <vt:lpstr>[풀이] 2025. 10. 15 주택시장 안정화 대책 {주택수요 관리 강화}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Inki Kim</dc:creator>
  <cp:lastModifiedBy>인기부동산</cp:lastModifiedBy>
  <cp:revision>1</cp:revision>
  <dcterms:created xsi:type="dcterms:W3CDTF">2025-10-17T12:24:58Z</dcterms:created>
  <dcterms:modified xsi:type="dcterms:W3CDTF">2025-10-25T12:34:23Z</dcterms:modified>
</cp:coreProperties>
</file>